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680" r:id="rId3"/>
  </p:sldMasterIdLst>
  <p:notesMasterIdLst>
    <p:notesMasterId r:id="rId24"/>
  </p:notesMasterIdLst>
  <p:sldIdLst>
    <p:sldId id="299" r:id="rId4"/>
    <p:sldId id="290" r:id="rId5"/>
    <p:sldId id="291" r:id="rId6"/>
    <p:sldId id="292" r:id="rId7"/>
    <p:sldId id="277" r:id="rId8"/>
    <p:sldId id="283" r:id="rId9"/>
    <p:sldId id="294" r:id="rId10"/>
    <p:sldId id="298" r:id="rId11"/>
    <p:sldId id="295" r:id="rId12"/>
    <p:sldId id="280" r:id="rId13"/>
    <p:sldId id="287" r:id="rId14"/>
    <p:sldId id="288" r:id="rId15"/>
    <p:sldId id="289" r:id="rId16"/>
    <p:sldId id="300" r:id="rId17"/>
    <p:sldId id="281" r:id="rId18"/>
    <p:sldId id="285" r:id="rId19"/>
    <p:sldId id="278" r:id="rId20"/>
    <p:sldId id="296" r:id="rId21"/>
    <p:sldId id="297" r:id="rId22"/>
    <p:sldId id="28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cky Morris" initials="BM" lastIdx="3" clrIdx="0">
    <p:extLst>
      <p:ext uri="{19B8F6BF-5375-455C-9EA6-DF929625EA0E}">
        <p15:presenceInfo xmlns:p15="http://schemas.microsoft.com/office/powerpoint/2012/main" userId="ce205b391fa244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2653"/>
  </p:normalViewPr>
  <p:slideViewPr>
    <p:cSldViewPr snapToGrid="0" snapToObjects="1">
      <p:cViewPr varScale="1">
        <p:scale>
          <a:sx n="118" d="100"/>
          <a:sy n="118" d="100"/>
        </p:scale>
        <p:origin x="101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55743-DBB4-DF42-8940-D574DDA1130B}" type="datetimeFigureOut">
              <a:rPr lang="en-US" smtClean="0"/>
              <a:t>7/7/23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6E38C-3CC3-604B-A1FA-3A7AFE701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3F3F3F"/>
                </a:solidFill>
                <a:effectLst/>
                <a:latin typeface="Helvetica" pitchFamily="2" charset="0"/>
              </a:rPr>
              <a:t>Food wastage footprint: Impacts on natural resources - Summary report: https://</a:t>
            </a:r>
            <a:r>
              <a:rPr lang="en-GB" dirty="0" err="1">
                <a:solidFill>
                  <a:srgbClr val="3F3F3F"/>
                </a:solidFill>
                <a:effectLst/>
                <a:latin typeface="Helvetica" pitchFamily="2" charset="0"/>
              </a:rPr>
              <a:t>www.fao.org</a:t>
            </a:r>
            <a:r>
              <a:rPr lang="en-GB" dirty="0">
                <a:solidFill>
                  <a:srgbClr val="3F3F3F"/>
                </a:solidFill>
                <a:effectLst/>
                <a:latin typeface="Helvetica" pitchFamily="2" charset="0"/>
              </a:rPr>
              <a:t>/3/i3347e/i3347e.pdf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E38C-3CC3-604B-A1FA-3A7AFE7013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9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E38C-3CC3-604B-A1FA-3A7AFE7013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5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E38C-3CC3-604B-A1FA-3A7AFE7013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5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E38C-3CC3-604B-A1FA-3A7AFE7013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35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E38C-3CC3-604B-A1FA-3A7AFE7013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54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E38C-3CC3-604B-A1FA-3A7AFE7013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18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E38C-3CC3-604B-A1FA-3A7AFE7013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2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E38C-3CC3-604B-A1FA-3A7AFE7013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96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E38C-3CC3-604B-A1FA-3A7AFE7013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8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8CF17C-E810-9990-56F6-4359527A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74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EC3A4-65AB-4410-A038-497E443E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B05C4-C70B-D89B-C1A6-0B72E682D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C319A-2C7C-6D79-8209-8E6ECCB4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025F6-D43E-9040-9956-F8FACD2F5437}" type="datetimeFigureOut">
              <a:rPr lang="en-US" smtClean="0"/>
              <a:t>7/7/23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8F021-583E-4DEE-B2C3-7E1125C6A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057A5-298A-11A7-3C55-1DFFE9C27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D67463-831C-284D-977F-7BF77807C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9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C05D8-09D2-DA0A-399F-43664491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2E498-EA5D-0EC9-2023-BB88AB822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75E05-B513-5877-6D70-210AE7FC0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025F6-D43E-9040-9956-F8FACD2F5437}" type="datetimeFigureOut">
              <a:rPr lang="en-US" smtClean="0"/>
              <a:t>7/7/23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528F8-A368-C814-F222-4841BECFF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DAE2E-E952-915E-45B7-8C0C5BFC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D67463-831C-284D-977F-7BF77807C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1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9183B-31D6-BCBA-05DE-556CE3B7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38BA2-F9C5-A1E7-BA41-AA8355C47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14B805-6F23-FBCA-B407-48A6221C5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20561-33A0-747B-D19F-457587F4A3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025F6-D43E-9040-9956-F8FACD2F5437}" type="datetimeFigureOut">
              <a:rPr lang="en-US" smtClean="0"/>
              <a:t>7/7/23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5088BF-4064-4747-97A6-2E5BBA08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E9458-7277-6280-1357-689272AF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D67463-831C-284D-977F-7BF77807C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84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4954-9423-6108-6B05-81BC364E1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9ED6F-A7E2-0A38-0457-9071EF7ED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FA7D2-9385-FD15-6EA6-48A9AE433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4AC89-8E00-DE83-67B1-D706D6E59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102AFA-9B14-4B78-5A65-9DA1632D5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9D5F4-F231-37F0-ADEA-387E63133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025F6-D43E-9040-9956-F8FACD2F5437}" type="datetimeFigureOut">
              <a:rPr lang="en-US" smtClean="0"/>
              <a:t>7/7/23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E671A6-5A36-234E-F465-7F748759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2EF985-6169-47FC-DEC2-053D726B7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D67463-831C-284D-977F-7BF77807C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04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FC21D-6822-2529-EC9A-D0DF9D23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37A321-A1BB-7C91-A2CC-D11DB01F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025F6-D43E-9040-9956-F8FACD2F5437}" type="datetimeFigureOut">
              <a:rPr lang="en-US" smtClean="0"/>
              <a:t>7/7/23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DE412-F6FC-171A-875D-38188DFBA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FAA29-8E4A-3E1A-116D-C3650A2F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D67463-831C-284D-977F-7BF77807C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04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4C5BD3-9531-97ED-8456-D262C6C97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025F6-D43E-9040-9956-F8FACD2F5437}" type="datetimeFigureOut">
              <a:rPr lang="en-US" smtClean="0"/>
              <a:t>7/7/23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FFF25B-4C9C-257D-F0CD-C8015655D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0308F-6265-9BE9-65D2-53E2A302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D67463-831C-284D-977F-7BF77807C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2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D4F2-2638-D80A-6A0A-DF183AC6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57D24-8875-37BC-4FF8-62F667448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37F19-E639-214F-7138-16D404DA5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6E63C-4381-24B2-AF2D-6FAF94FA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025F6-D43E-9040-9956-F8FACD2F5437}" type="datetimeFigureOut">
              <a:rPr lang="en-US" smtClean="0"/>
              <a:t>7/7/23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28B90-919A-6558-E684-95057255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24034-AC94-2FAC-1439-396B39F2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D67463-831C-284D-977F-7BF77807C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4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DF536-45D8-586A-6B5C-8BDAB619D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210639-FE77-3A36-B164-58759C0AA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C4DE-5437-FBEF-FCBB-98DC94748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4805F-4F06-9497-A6D2-EF7D06C6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025F6-D43E-9040-9956-F8FACD2F5437}" type="datetimeFigureOut">
              <a:rPr lang="en-US" smtClean="0"/>
              <a:t>7/7/23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5B60E-3D65-1B73-6542-C28A2D14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47BC0-36D8-735C-BA45-5D772DA6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D67463-831C-284D-977F-7BF77807C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11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8AFA5-CCBF-D578-F89F-C30896C5B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C672D-9806-0749-4CBD-E5378421C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B56C2-D1C5-F5B9-A916-1A7CC7F9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025F6-D43E-9040-9956-F8FACD2F5437}" type="datetimeFigureOut">
              <a:rPr lang="en-US" smtClean="0"/>
              <a:t>7/7/23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EB1F4-7D0F-DC76-158F-EC654B55C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82B39-DD92-D492-930C-D2146AFA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D67463-831C-284D-977F-7BF77807C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39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6790F1-0AEE-D2FC-8204-A7A9B3F3B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F315B-067A-8941-BD66-EDC62C18D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97247-49C4-9DD2-D9F3-26E91632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025F6-D43E-9040-9956-F8FACD2F5437}" type="datetimeFigureOut">
              <a:rPr lang="en-US" smtClean="0"/>
              <a:t>7/7/23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2873B-D87B-2961-D535-A238F46F8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0F141-058C-D95A-A420-00BFA1AF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D67463-831C-284D-977F-7BF77807C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1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abric&#10;&#10;Description automatically generated">
            <a:extLst>
              <a:ext uri="{FF2B5EF4-FFF2-40B4-BE49-F238E27FC236}">
                <a16:creationId xmlns:a16="http://schemas.microsoft.com/office/drawing/2014/main" id="{4998E801-DB8B-6B02-7867-F69F11697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" y="0"/>
            <a:ext cx="9146543" cy="6858000"/>
          </a:xfrm>
          <a:prstGeom prst="rect">
            <a:avLst/>
          </a:prstGeom>
        </p:spPr>
      </p:pic>
      <p:pic>
        <p:nvPicPr>
          <p:cNvPr id="9" name="Picture 8" descr="A picture containing font, graphics, graphic design, yellow&#10;&#10;Description automatically generated">
            <a:extLst>
              <a:ext uri="{FF2B5EF4-FFF2-40B4-BE49-F238E27FC236}">
                <a16:creationId xmlns:a16="http://schemas.microsoft.com/office/drawing/2014/main" id="{209A0161-7B1E-9A36-4871-432D19E3C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" y="0"/>
            <a:ext cx="2008437" cy="1262269"/>
          </a:xfrm>
          <a:prstGeom prst="rect">
            <a:avLst/>
          </a:prstGeom>
        </p:spPr>
      </p:pic>
      <p:pic>
        <p:nvPicPr>
          <p:cNvPr id="11" name="Picture 10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E4ADA949-5BC2-37F7-76AA-4308B8430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96" y="6099314"/>
            <a:ext cx="596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7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92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2F7576-C3D6-4FC7-4D14-D5FA4232BCB4}"/>
              </a:ext>
            </a:extLst>
          </p:cNvPr>
          <p:cNvSpPr/>
          <p:nvPr userDrawn="1"/>
        </p:nvSpPr>
        <p:spPr>
          <a:xfrm>
            <a:off x="0" y="6108192"/>
            <a:ext cx="9144000" cy="457200"/>
          </a:xfrm>
          <a:prstGeom prst="rect">
            <a:avLst/>
          </a:prstGeom>
          <a:solidFill>
            <a:srgbClr val="FBE1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phics, graphic design, clipart, logo&#10;&#10;Description automatically generated">
            <a:extLst>
              <a:ext uri="{FF2B5EF4-FFF2-40B4-BE49-F238E27FC236}">
                <a16:creationId xmlns:a16="http://schemas.microsoft.com/office/drawing/2014/main" id="{F64172F8-2E05-A65D-D922-9AD3A1F5A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5517642"/>
            <a:ext cx="2997200" cy="1638300"/>
          </a:xfrm>
          <a:prstGeom prst="rect">
            <a:avLst/>
          </a:prstGeom>
        </p:spPr>
      </p:pic>
      <p:pic>
        <p:nvPicPr>
          <p:cNvPr id="6" name="Picture 5" descr="A picture containing font, graphics, graphic design, neon&#10;&#10;Description automatically generated">
            <a:extLst>
              <a:ext uri="{FF2B5EF4-FFF2-40B4-BE49-F238E27FC236}">
                <a16:creationId xmlns:a16="http://schemas.microsoft.com/office/drawing/2014/main" id="{BEACD1CF-4566-9BE8-172E-6D16A48ABA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"/>
            <a:ext cx="203454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4CA858-0068-3F44-9922-290FBE395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684E571-4281-AD48-BAA5-0F4047276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476075"/>
            <a:ext cx="1512000" cy="3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06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98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5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4CA858-0068-3F44-9922-290FBE395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684E571-4281-AD48-BAA5-0F4047276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476075"/>
            <a:ext cx="1512000" cy="3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53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292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4CA858-0068-3F44-9922-290FBE395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684E571-4281-AD48-BAA5-0F4047276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476075"/>
            <a:ext cx="1512000" cy="3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40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4CA858-0068-3F44-9922-290FBE395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684E571-4281-AD48-BAA5-0F4047276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476075"/>
            <a:ext cx="1512000" cy="3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6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D939-38B8-5018-DDD1-8C6BC6759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D7B2D2-6A9C-7DBE-862D-4C5374966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21ED7-66D7-8A86-C648-B3CB3AF1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025F6-D43E-9040-9956-F8FACD2F5437}" type="datetimeFigureOut">
              <a:rPr lang="en-US" smtClean="0"/>
              <a:t>7/7/23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B1177-925D-069C-B11A-5F05168A6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D08E5-04D4-6E40-9B10-0A06FA9D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D67463-831C-284D-977F-7BF77807C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8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2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1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9" r:id="rId2"/>
    <p:sldLayoutId id="2147483704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ctr" defTabSz="457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8" indent="-342898" algn="l" defTabSz="45719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6" indent="-285748" algn="l" defTabSz="45719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8" algn="l" defTabSz="45719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8" algn="l" defTabSz="45719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8" algn="l" defTabSz="45719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4571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4571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4571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4571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14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nt, text, graphics, yellow&#10;&#10;Description automatically generated">
            <a:extLst>
              <a:ext uri="{FF2B5EF4-FFF2-40B4-BE49-F238E27FC236}">
                <a16:creationId xmlns:a16="http://schemas.microsoft.com/office/drawing/2014/main" id="{525FC895-D99C-AFC2-E041-F2F4814F9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2" y="-359353"/>
            <a:ext cx="8498833" cy="54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0CAC3A-725E-7E66-B7AD-15EA115C641E}"/>
              </a:ext>
            </a:extLst>
          </p:cNvPr>
          <p:cNvSpPr txBox="1"/>
          <p:nvPr/>
        </p:nvSpPr>
        <p:spPr>
          <a:xfrm>
            <a:off x="0" y="4375776"/>
            <a:ext cx="9143999" cy="2192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6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SAVE OUR FOOD!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Lesson 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KS1/P2-4/Y1-3</a:t>
            </a:r>
          </a:p>
        </p:txBody>
      </p:sp>
      <p:pic>
        <p:nvPicPr>
          <p:cNvPr id="3" name="Picture 2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F5CB1DAD-F951-AFEE-1209-2EB6C7341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22" y="6114280"/>
            <a:ext cx="596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8486B4-AA36-8C17-3246-6C673C2D9F84}"/>
              </a:ext>
            </a:extLst>
          </p:cNvPr>
          <p:cNvSpPr txBox="1"/>
          <p:nvPr/>
        </p:nvSpPr>
        <p:spPr>
          <a:xfrm>
            <a:off x="457200" y="1860323"/>
            <a:ext cx="4114800" cy="3311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sz="2800" kern="1200" dirty="0">
                <a:latin typeface="+mn-lt"/>
                <a:ea typeface="+mn-ea"/>
                <a:cs typeface="+mn-cs"/>
              </a:rPr>
              <a:t>Let’s follow the</a:t>
            </a:r>
            <a:br>
              <a:rPr lang="en-US" sz="2800" kern="1200" dirty="0">
                <a:latin typeface="+mn-lt"/>
                <a:ea typeface="+mn-ea"/>
                <a:cs typeface="+mn-cs"/>
              </a:rPr>
            </a:br>
            <a:r>
              <a:rPr lang="en-US" sz="2800" i="1" u="sng" dirty="0"/>
              <a:t>Y</a:t>
            </a:r>
            <a:r>
              <a:rPr lang="en-US" sz="2800" i="1" u="sng" kern="1200" dirty="0">
                <a:latin typeface="+mn-lt"/>
                <a:ea typeface="+mn-ea"/>
                <a:cs typeface="+mn-cs"/>
              </a:rPr>
              <a:t>ellow </a:t>
            </a:r>
            <a:r>
              <a:rPr lang="en-US" sz="2800" i="1" u="sng" dirty="0"/>
              <a:t>F</a:t>
            </a:r>
            <a:r>
              <a:rPr lang="en-US" sz="2800" i="1" u="sng" kern="1200" dirty="0">
                <a:latin typeface="+mn-lt"/>
                <a:ea typeface="+mn-ea"/>
                <a:cs typeface="+mn-cs"/>
              </a:rPr>
              <a:t>ruit </a:t>
            </a:r>
            <a:r>
              <a:rPr lang="en-US" sz="2800" i="1" u="sng" dirty="0"/>
              <a:t>R</a:t>
            </a:r>
            <a:r>
              <a:rPr lang="en-US" sz="2800" i="1" u="sng" kern="1200" dirty="0">
                <a:latin typeface="+mn-lt"/>
                <a:ea typeface="+mn-ea"/>
                <a:cs typeface="+mn-cs"/>
              </a:rPr>
              <a:t>oad!</a:t>
            </a:r>
            <a:br>
              <a:rPr lang="en-US" sz="2800" i="1" u="sng" dirty="0"/>
            </a:br>
            <a:r>
              <a:rPr lang="en-US" sz="2800" kern="1200" dirty="0">
                <a:latin typeface="+mn-lt"/>
                <a:ea typeface="+mn-ea"/>
                <a:cs typeface="+mn-cs"/>
              </a:rPr>
              <a:t>Look at </a:t>
            </a:r>
            <a:r>
              <a:rPr lang="en-US" sz="2800" dirty="0"/>
              <a:t>the amounts of</a:t>
            </a:r>
            <a:r>
              <a:rPr lang="en-US" sz="2800" kern="1200" dirty="0">
                <a:latin typeface="+mn-lt"/>
                <a:ea typeface="+mn-ea"/>
                <a:cs typeface="+mn-cs"/>
              </a:rPr>
              <a:t> effort, time, resources and money </a:t>
            </a:r>
            <a:r>
              <a:rPr lang="en-US" sz="2800" dirty="0"/>
              <a:t>that go</a:t>
            </a:r>
            <a:r>
              <a:rPr lang="en-US" sz="2800" kern="1200" dirty="0">
                <a:latin typeface="+mn-lt"/>
                <a:ea typeface="+mn-ea"/>
                <a:cs typeface="+mn-cs"/>
              </a:rPr>
              <a:t> into getting those magnificent bananas into my, err… our hands!</a:t>
            </a:r>
          </a:p>
        </p:txBody>
      </p:sp>
      <p:pic>
        <p:nvPicPr>
          <p:cNvPr id="5" name="Picture 4" descr="A picture containing drawing, illustration, clipart, art&#10;&#10;Description automatically generated">
            <a:extLst>
              <a:ext uri="{FF2B5EF4-FFF2-40B4-BE49-F238E27FC236}">
                <a16:creationId xmlns:a16="http://schemas.microsoft.com/office/drawing/2014/main" id="{DD607723-A189-87C6-7FB7-EBE522BAB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65" y="1959430"/>
            <a:ext cx="4422320" cy="44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00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7A8962-F274-F6BA-4289-ACD96BC8D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75" y="-744992"/>
            <a:ext cx="5379049" cy="7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7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artoon&#10;&#10;Description automatically generated">
            <a:extLst>
              <a:ext uri="{FF2B5EF4-FFF2-40B4-BE49-F238E27FC236}">
                <a16:creationId xmlns:a16="http://schemas.microsoft.com/office/drawing/2014/main" id="{E764C25F-195B-16B4-220E-84AADB09E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85" y="-393684"/>
            <a:ext cx="5409030" cy="76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65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ananas and a boat&#10;&#10;Description automatically generated">
            <a:extLst>
              <a:ext uri="{FF2B5EF4-FFF2-40B4-BE49-F238E27FC236}">
                <a16:creationId xmlns:a16="http://schemas.microsoft.com/office/drawing/2014/main" id="{3A9485EB-3369-9FA0-299E-E71EED6DF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95" y="-414872"/>
            <a:ext cx="5439010" cy="768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42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846A11-BD9B-431C-4794-E9E7379E98D3}"/>
              </a:ext>
            </a:extLst>
          </p:cNvPr>
          <p:cNvSpPr txBox="1"/>
          <p:nvPr/>
        </p:nvSpPr>
        <p:spPr>
          <a:xfrm>
            <a:off x="1349828" y="1833500"/>
            <a:ext cx="644434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+mj-lt"/>
              </a:rPr>
              <a:t>Bananafact</a:t>
            </a:r>
            <a:r>
              <a:rPr lang="en-US" sz="4400" dirty="0">
                <a:latin typeface="+mj-lt"/>
              </a:rPr>
              <a:t>!</a:t>
            </a:r>
          </a:p>
          <a:p>
            <a:pPr algn="ctr"/>
            <a:endParaRPr lang="en-US" sz="4400" dirty="0">
              <a:latin typeface="+mj-lt"/>
            </a:endParaRPr>
          </a:p>
          <a:p>
            <a:pPr algn="ctr"/>
            <a:r>
              <a:rPr lang="en-US" sz="2800" dirty="0"/>
              <a:t>Did you know a single banana is called a “finger” and what we usually call a bunch is actually called a “hand”?</a:t>
            </a:r>
          </a:p>
          <a:p>
            <a:pPr algn="ctr"/>
            <a:endParaRPr lang="en-US" sz="2800" dirty="0"/>
          </a:p>
          <a:p>
            <a:pPr algn="ctr"/>
            <a:r>
              <a:rPr lang="en-GB" sz="2400" dirty="0"/>
              <a:t>A "bunch" is made up of lots of hands of bananas, and that's how they come off the tree!   </a:t>
            </a:r>
            <a:endParaRPr lang="en-US" sz="2400" dirty="0"/>
          </a:p>
        </p:txBody>
      </p:sp>
      <p:pic>
        <p:nvPicPr>
          <p:cNvPr id="4" name="Picture 3" descr="A picture containing cartoon&#10;&#10;Description automatically generated">
            <a:extLst>
              <a:ext uri="{FF2B5EF4-FFF2-40B4-BE49-F238E27FC236}">
                <a16:creationId xmlns:a16="http://schemas.microsoft.com/office/drawing/2014/main" id="{41097907-8D3F-B23B-FA41-674129841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59" y="0"/>
            <a:ext cx="3792281" cy="3054186"/>
          </a:xfrm>
          <a:prstGeom prst="rect">
            <a:avLst/>
          </a:prstGeom>
        </p:spPr>
      </p:pic>
      <p:pic>
        <p:nvPicPr>
          <p:cNvPr id="6" name="Picture 5" descr="A yellow banana drawn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6FA4520-FD12-6FE9-E4BF-E38374475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3" y="2518992"/>
            <a:ext cx="1039585" cy="107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EABD431A-2A62-BF4C-104E-F3A517366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t="45177" r="58965" b="38322"/>
          <a:stretch/>
        </p:blipFill>
        <p:spPr>
          <a:xfrm>
            <a:off x="208623" y="4334506"/>
            <a:ext cx="1184748" cy="967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659E07-A141-C2D0-EF5B-8E043EBCAF7A}"/>
              </a:ext>
            </a:extLst>
          </p:cNvPr>
          <p:cNvSpPr txBox="1"/>
          <p:nvPr/>
        </p:nvSpPr>
        <p:spPr>
          <a:xfrm>
            <a:off x="1152949" y="1388525"/>
            <a:ext cx="6961896" cy="4763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waste has a huge impact on our planet: </a:t>
            </a:r>
            <a:endParaRPr lang="en-GB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Loads of effort goes into getting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from the land to our hand - making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food uses energy, natural resources and processes (farming, transporting, packaging etc) that are bad for our environment.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By then chucking it in the bin, we have not only wasted all those resources but we also create yet more harmful gases that contribute to global warming and climate change.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waste is doubly damaging.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STOP WASTING FOOD!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723A37-B43E-B4F4-F1AB-06528C1EC7DD}"/>
              </a:ext>
            </a:extLst>
          </p:cNvPr>
          <p:cNvSpPr txBox="1"/>
          <p:nvPr/>
        </p:nvSpPr>
        <p:spPr>
          <a:xfrm>
            <a:off x="117185" y="4636496"/>
            <a:ext cx="128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But how?</a:t>
            </a:r>
          </a:p>
        </p:txBody>
      </p:sp>
      <p:pic>
        <p:nvPicPr>
          <p:cNvPr id="8" name="Picture 7" descr="A picture containing red, carmine, graphics, art&#10;&#10;Description automatically generated">
            <a:extLst>
              <a:ext uri="{FF2B5EF4-FFF2-40B4-BE49-F238E27FC236}">
                <a16:creationId xmlns:a16="http://schemas.microsoft.com/office/drawing/2014/main" id="{B9167486-067E-1651-FD39-6A20F86EE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69" y="5333280"/>
            <a:ext cx="1362074" cy="16570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254BBCF-CAF7-595A-F9F8-29D2CAB8B0CA}"/>
              </a:ext>
            </a:extLst>
          </p:cNvPr>
          <p:cNvGrpSpPr/>
          <p:nvPr/>
        </p:nvGrpSpPr>
        <p:grpSpPr>
          <a:xfrm rot="21011616">
            <a:off x="6789946" y="4125250"/>
            <a:ext cx="863352" cy="1280053"/>
            <a:chOff x="7486348" y="2973841"/>
            <a:chExt cx="1557145" cy="2566342"/>
          </a:xfrm>
        </p:grpSpPr>
        <p:pic>
          <p:nvPicPr>
            <p:cNvPr id="5" name="Picture 4" descr="A drawing of a truck with smoke coming out of it&#10;&#10;Description automatically generated with medium confidence">
              <a:extLst>
                <a:ext uri="{FF2B5EF4-FFF2-40B4-BE49-F238E27FC236}">
                  <a16:creationId xmlns:a16="http://schemas.microsoft.com/office/drawing/2014/main" id="{0A4BC990-023D-1780-4341-BDC418D5D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28" b="46491"/>
            <a:stretch/>
          </p:blipFill>
          <p:spPr>
            <a:xfrm rot="21185264">
              <a:off x="7938607" y="2973841"/>
              <a:ext cx="1104886" cy="1736988"/>
            </a:xfrm>
            <a:prstGeom prst="rect">
              <a:avLst/>
            </a:prstGeom>
          </p:spPr>
        </p:pic>
        <p:pic>
          <p:nvPicPr>
            <p:cNvPr id="9" name="Picture 8" descr="A drawing of a face&#10;&#10;Description automatically generated with low confidence">
              <a:extLst>
                <a:ext uri="{FF2B5EF4-FFF2-40B4-BE49-F238E27FC236}">
                  <a16:creationId xmlns:a16="http://schemas.microsoft.com/office/drawing/2014/main" id="{7AA741AC-0987-FE18-9F47-19A929FD3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1052" flipH="1">
              <a:off x="7486348" y="3474924"/>
              <a:ext cx="703501" cy="2065259"/>
            </a:xfrm>
            <a:prstGeom prst="rect">
              <a:avLst/>
            </a:prstGeom>
          </p:spPr>
        </p:pic>
      </p:grpSp>
      <p:pic>
        <p:nvPicPr>
          <p:cNvPr id="11" name="Picture 10" descr="A drawing of a boat&#10;&#10;Description automatically generated with medium confidence">
            <a:extLst>
              <a:ext uri="{FF2B5EF4-FFF2-40B4-BE49-F238E27FC236}">
                <a16:creationId xmlns:a16="http://schemas.microsoft.com/office/drawing/2014/main" id="{4A000477-E4D5-1874-42F6-FEE333046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26" y="2975273"/>
            <a:ext cx="977830" cy="907453"/>
          </a:xfrm>
          <a:prstGeom prst="rect">
            <a:avLst/>
          </a:prstGeom>
        </p:spPr>
      </p:pic>
      <p:pic>
        <p:nvPicPr>
          <p:cNvPr id="15" name="Picture 14" descr="A picture containing screenshot, wheel, street&#10;&#10;Description automatically generated">
            <a:extLst>
              <a:ext uri="{FF2B5EF4-FFF2-40B4-BE49-F238E27FC236}">
                <a16:creationId xmlns:a16="http://schemas.microsoft.com/office/drawing/2014/main" id="{C7ADE856-23D9-BDF1-723C-CCADE96BA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5" y="1555591"/>
            <a:ext cx="1184748" cy="636332"/>
          </a:xfrm>
          <a:prstGeom prst="rect">
            <a:avLst/>
          </a:prstGeom>
        </p:spPr>
      </p:pic>
      <p:pic>
        <p:nvPicPr>
          <p:cNvPr id="18" name="Picture 17" descr="A drawing of a train&#10;&#10;Description automatically generated">
            <a:extLst>
              <a:ext uri="{FF2B5EF4-FFF2-40B4-BE49-F238E27FC236}">
                <a16:creationId xmlns:a16="http://schemas.microsoft.com/office/drawing/2014/main" id="{12B7E013-77F3-3ED7-E920-299085D89E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26" y="1244740"/>
            <a:ext cx="1269978" cy="1030389"/>
          </a:xfrm>
          <a:prstGeom prst="rect">
            <a:avLst/>
          </a:prstGeom>
        </p:spPr>
      </p:pic>
      <p:pic>
        <p:nvPicPr>
          <p:cNvPr id="20" name="Picture 19" descr="A drawing of an airplane and a bird&#10;&#10;Description automatically generated with medium confidence">
            <a:extLst>
              <a:ext uri="{FF2B5EF4-FFF2-40B4-BE49-F238E27FC236}">
                <a16:creationId xmlns:a16="http://schemas.microsoft.com/office/drawing/2014/main" id="{7FEFBD94-16C2-32E6-F609-C99C4990AA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7" y="2719663"/>
            <a:ext cx="750256" cy="10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C17F66-A3DA-1444-0010-3F7AE1559364}"/>
              </a:ext>
            </a:extLst>
          </p:cNvPr>
          <p:cNvSpPr txBox="1"/>
          <p:nvPr/>
        </p:nvSpPr>
        <p:spPr>
          <a:xfrm>
            <a:off x="1968268" y="2835280"/>
            <a:ext cx="5353395" cy="367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mission will be making a special poster to tell others in your school about the importance of not wasting </a:t>
            </a:r>
            <a:r>
              <a:rPr lang="en-GB" sz="2000" strike="sngStrik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bananas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food.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information will you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 to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grab people’s attention?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will you make your message stand out?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posters might be displayed at school for everyone to see, or might even be sent to Beano’s Editor to be displayed on their website for the whole </a:t>
            </a:r>
            <a:r>
              <a:rPr lang="en-GB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see!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AC38B-5E13-C098-DBCF-22E9825EC087}"/>
              </a:ext>
            </a:extLst>
          </p:cNvPr>
          <p:cNvSpPr txBox="1"/>
          <p:nvPr/>
        </p:nvSpPr>
        <p:spPr>
          <a:xfrm>
            <a:off x="2493877" y="545022"/>
            <a:ext cx="43021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You’re now part of the</a:t>
            </a:r>
            <a:br>
              <a:rPr lang="en-US" sz="2400" dirty="0"/>
            </a:br>
            <a:r>
              <a:rPr lang="en-US" sz="3600" dirty="0" err="1"/>
              <a:t>Bananaman</a:t>
            </a:r>
            <a:endParaRPr lang="en-US" sz="3600" dirty="0"/>
          </a:p>
          <a:p>
            <a:pPr algn="ctr"/>
            <a:r>
              <a:rPr lang="en-US" sz="3600" dirty="0"/>
              <a:t>Broadcasting</a:t>
            </a:r>
          </a:p>
          <a:p>
            <a:pPr algn="ctr"/>
            <a:r>
              <a:rPr lang="en-US" sz="3600" dirty="0"/>
              <a:t>Corporation!</a:t>
            </a:r>
          </a:p>
        </p:txBody>
      </p:sp>
      <p:pic>
        <p:nvPicPr>
          <p:cNvPr id="9" name="Picture 8" descr="A picture containing screenshot, transport&#10;&#10;Description automatically generated">
            <a:extLst>
              <a:ext uri="{FF2B5EF4-FFF2-40B4-BE49-F238E27FC236}">
                <a16:creationId xmlns:a16="http://schemas.microsoft.com/office/drawing/2014/main" id="{15F9E73C-4CFC-C2C7-BC91-5A4B4A586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8" y="4794890"/>
            <a:ext cx="1421189" cy="1719089"/>
          </a:xfrm>
          <a:prstGeom prst="rect">
            <a:avLst/>
          </a:prstGeom>
        </p:spPr>
      </p:pic>
      <p:pic>
        <p:nvPicPr>
          <p:cNvPr id="11" name="Picture 10" descr="A picture containing cartoon, clipart, illustration, drawing&#10;&#10;Description automatically generated">
            <a:extLst>
              <a:ext uri="{FF2B5EF4-FFF2-40B4-BE49-F238E27FC236}">
                <a16:creationId xmlns:a16="http://schemas.microsoft.com/office/drawing/2014/main" id="{1C26D421-34EA-39CE-662C-622D72755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45" y="231794"/>
            <a:ext cx="2750155" cy="2750155"/>
          </a:xfrm>
          <a:prstGeom prst="rect">
            <a:avLst/>
          </a:prstGeom>
        </p:spPr>
      </p:pic>
      <p:pic>
        <p:nvPicPr>
          <p:cNvPr id="4" name="Picture 3" descr="A blue and yellow logo&#10;&#10;Description automatically generated with low confidence">
            <a:extLst>
              <a:ext uri="{FF2B5EF4-FFF2-40B4-BE49-F238E27FC236}">
                <a16:creationId xmlns:a16="http://schemas.microsoft.com/office/drawing/2014/main" id="{C0D6B384-A0DA-8494-0682-E0B219AA0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t="16389" r="43319" b="43510"/>
          <a:stretch/>
        </p:blipFill>
        <p:spPr>
          <a:xfrm>
            <a:off x="2493877" y="771487"/>
            <a:ext cx="928917" cy="183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66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B25F3E-6550-1EA0-772D-073D559FEDEF}"/>
              </a:ext>
            </a:extLst>
          </p:cNvPr>
          <p:cNvSpPr/>
          <p:nvPr/>
        </p:nvSpPr>
        <p:spPr>
          <a:xfrm>
            <a:off x="494940" y="3117586"/>
            <a:ext cx="8306988" cy="2788199"/>
          </a:xfrm>
          <a:custGeom>
            <a:avLst/>
            <a:gdLst>
              <a:gd name="connsiteX0" fmla="*/ 0 w 8306988"/>
              <a:gd name="connsiteY0" fmla="*/ 0 h 2788199"/>
              <a:gd name="connsiteX1" fmla="*/ 8306988 w 8306988"/>
              <a:gd name="connsiteY1" fmla="*/ 0 h 2788199"/>
              <a:gd name="connsiteX2" fmla="*/ 8306988 w 8306988"/>
              <a:gd name="connsiteY2" fmla="*/ 2788199 h 2788199"/>
              <a:gd name="connsiteX3" fmla="*/ 0 w 8306988"/>
              <a:gd name="connsiteY3" fmla="*/ 2788199 h 2788199"/>
              <a:gd name="connsiteX4" fmla="*/ 0 w 8306988"/>
              <a:gd name="connsiteY4" fmla="*/ 0 h 278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988" h="2788199" fill="none" extrusionOk="0">
                <a:moveTo>
                  <a:pt x="0" y="0"/>
                </a:moveTo>
                <a:cubicBezTo>
                  <a:pt x="2285427" y="106216"/>
                  <a:pt x="7169996" y="-142119"/>
                  <a:pt x="8306988" y="0"/>
                </a:cubicBezTo>
                <a:cubicBezTo>
                  <a:pt x="8306477" y="755400"/>
                  <a:pt x="8306218" y="1778391"/>
                  <a:pt x="8306988" y="2788199"/>
                </a:cubicBezTo>
                <a:cubicBezTo>
                  <a:pt x="7106115" y="2758971"/>
                  <a:pt x="4078767" y="2772505"/>
                  <a:pt x="0" y="2788199"/>
                </a:cubicBezTo>
                <a:cubicBezTo>
                  <a:pt x="-56229" y="2003022"/>
                  <a:pt x="-65128" y="883407"/>
                  <a:pt x="0" y="0"/>
                </a:cubicBezTo>
                <a:close/>
              </a:path>
              <a:path w="8306988" h="2788199" stroke="0" extrusionOk="0">
                <a:moveTo>
                  <a:pt x="0" y="0"/>
                </a:moveTo>
                <a:cubicBezTo>
                  <a:pt x="2327547" y="-71603"/>
                  <a:pt x="6759757" y="126493"/>
                  <a:pt x="8306988" y="0"/>
                </a:cubicBezTo>
                <a:cubicBezTo>
                  <a:pt x="8217798" y="318163"/>
                  <a:pt x="8462772" y="1608883"/>
                  <a:pt x="8306988" y="2788199"/>
                </a:cubicBezTo>
                <a:cubicBezTo>
                  <a:pt x="6274960" y="2833043"/>
                  <a:pt x="1371933" y="2631312"/>
                  <a:pt x="0" y="2788199"/>
                </a:cubicBezTo>
                <a:cubicBezTo>
                  <a:pt x="-31925" y="1900651"/>
                  <a:pt x="67210" y="11188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FC2E27-2C4D-7816-627F-7F8905959AD9}"/>
              </a:ext>
            </a:extLst>
          </p:cNvPr>
          <p:cNvSpPr txBox="1"/>
          <p:nvPr/>
        </p:nvSpPr>
        <p:spPr>
          <a:xfrm>
            <a:off x="1111104" y="659613"/>
            <a:ext cx="7372461" cy="196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saving our food from the bin, we can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educe our impact on the planet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 filling landfill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even s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 ourselves some money </a:t>
            </a:r>
          </a:p>
        </p:txBody>
      </p:sp>
      <p:pic>
        <p:nvPicPr>
          <p:cNvPr id="6" name="Picture 5" descr="A cartoon of a hat&#10;&#10;Description automatically generated with low confidence">
            <a:extLst>
              <a:ext uri="{FF2B5EF4-FFF2-40B4-BE49-F238E27FC236}">
                <a16:creationId xmlns:a16="http://schemas.microsoft.com/office/drawing/2014/main" id="{6E53CBB0-5A83-0B42-1A38-AC987A1F9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104" y="1445737"/>
            <a:ext cx="1365071" cy="1500509"/>
          </a:xfrm>
          <a:prstGeom prst="rect">
            <a:avLst/>
          </a:prstGeom>
        </p:spPr>
      </p:pic>
      <p:pic>
        <p:nvPicPr>
          <p:cNvPr id="8" name="Picture 7" descr="A picture containing screenshot, gauge, light&#10;&#10;Description automatically generated">
            <a:extLst>
              <a:ext uri="{FF2B5EF4-FFF2-40B4-BE49-F238E27FC236}">
                <a16:creationId xmlns:a16="http://schemas.microsoft.com/office/drawing/2014/main" id="{4480A2E2-356A-0CAE-DC34-F448B7045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95" y="3189052"/>
            <a:ext cx="2570066" cy="2581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035B9-839A-0486-547A-B96B33235770}"/>
              </a:ext>
            </a:extLst>
          </p:cNvPr>
          <p:cNvSpPr txBox="1"/>
          <p:nvPr/>
        </p:nvSpPr>
        <p:spPr>
          <a:xfrm>
            <a:off x="697088" y="3498144"/>
            <a:ext cx="7177684" cy="196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poster must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 people to save their food from the bin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 to give at least one reason why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bold and eye-catching</a:t>
            </a:r>
            <a:endParaRPr lang="en-GB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AFEB1E-F4C2-FCBB-8464-92185CA42C6F}"/>
              </a:ext>
            </a:extLst>
          </p:cNvPr>
          <p:cNvSpPr txBox="1"/>
          <p:nvPr/>
        </p:nvSpPr>
        <p:spPr>
          <a:xfrm>
            <a:off x="7562182" y="216124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Make it Min-</a:t>
            </a:r>
            <a:r>
              <a:rPr lang="en-US" sz="1200" dirty="0" err="1"/>
              <a:t>tastic</a:t>
            </a:r>
            <a:r>
              <a:rPr lang="en-US" sz="1200" dirty="0"/>
              <a:t>!</a:t>
            </a:r>
          </a:p>
        </p:txBody>
      </p:sp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F652C2C8-2867-143D-9B19-4B7DDD0EB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t="45177" r="58965" b="38322"/>
          <a:stretch/>
        </p:blipFill>
        <p:spPr>
          <a:xfrm>
            <a:off x="7457999" y="1989473"/>
            <a:ext cx="1184748" cy="9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08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5FB1F23A-FC1A-58B2-7176-2F5C5DD8F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23453" r="61896" b="60046"/>
          <a:stretch/>
        </p:blipFill>
        <p:spPr>
          <a:xfrm>
            <a:off x="2429058" y="5376484"/>
            <a:ext cx="1436423" cy="11735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582F1DE-5727-E0AC-A81B-DBFD4371AB7E}"/>
              </a:ext>
            </a:extLst>
          </p:cNvPr>
          <p:cNvSpPr txBox="1">
            <a:spLocks/>
          </p:cNvSpPr>
          <p:nvPr/>
        </p:nvSpPr>
        <p:spPr>
          <a:xfrm>
            <a:off x="1130300" y="0"/>
            <a:ext cx="6883400" cy="45116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9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US" sz="3600" dirty="0"/>
            </a:br>
            <a:r>
              <a:rPr lang="en-US" sz="3600" b="1" dirty="0"/>
              <a:t>PLENARY</a:t>
            </a:r>
            <a:r>
              <a:rPr lang="en-US" sz="3600" dirty="0"/>
              <a:t> </a:t>
            </a:r>
            <a:br>
              <a:rPr lang="en-US" sz="3600" dirty="0"/>
            </a:br>
            <a:br>
              <a:rPr lang="en-US" sz="3600" dirty="0"/>
            </a:br>
            <a:r>
              <a:rPr lang="en-US" sz="2400" dirty="0"/>
              <a:t>Let’s walk round the tables and share the</a:t>
            </a:r>
            <a:br>
              <a:rPr lang="en-US" sz="2400" dirty="0"/>
            </a:br>
            <a:r>
              <a:rPr lang="en-US" sz="2400" dirty="0"/>
              <a:t>brilliant posters we have made. </a:t>
            </a:r>
            <a:br>
              <a:rPr lang="en-US" sz="2400" dirty="0"/>
            </a:br>
            <a:br>
              <a:rPr lang="en-US" sz="2400" dirty="0"/>
            </a:br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Food waste has a huge impact on the planet.</a:t>
            </a:r>
            <a:b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But this is something we have the power to change. </a:t>
            </a:r>
            <a:br>
              <a:rPr lang="en-US" sz="2400" dirty="0"/>
            </a:br>
            <a:b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pic>
        <p:nvPicPr>
          <p:cNvPr id="7" name="Picture 6" descr="A drawing of a person with orange hair&#10;&#10;Description automatically generated with low confidence">
            <a:extLst>
              <a:ext uri="{FF2B5EF4-FFF2-40B4-BE49-F238E27FC236}">
                <a16:creationId xmlns:a16="http://schemas.microsoft.com/office/drawing/2014/main" id="{B534A365-AC7F-38AA-76F0-E61805C1E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3" y="4139514"/>
            <a:ext cx="1775814" cy="2898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12C6B-7392-EF3A-5832-1FE83E511F2E}"/>
              </a:ext>
            </a:extLst>
          </p:cNvPr>
          <p:cNvSpPr txBox="1"/>
          <p:nvPr/>
        </p:nvSpPr>
        <p:spPr>
          <a:xfrm>
            <a:off x="2666634" y="5732408"/>
            <a:ext cx="96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The power is yours!</a:t>
            </a:r>
          </a:p>
        </p:txBody>
      </p:sp>
      <p:pic>
        <p:nvPicPr>
          <p:cNvPr id="6" name="Picture 5" descr="A picture containing drawing, cartoon, clipart, child art&#10;&#10;Description automatically generated">
            <a:extLst>
              <a:ext uri="{FF2B5EF4-FFF2-40B4-BE49-F238E27FC236}">
                <a16:creationId xmlns:a16="http://schemas.microsoft.com/office/drawing/2014/main" id="{6C2C06EB-D890-E41B-8136-A4A64385B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16" y="432699"/>
            <a:ext cx="1942367" cy="15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15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ue bird with yellow wings and wings&#10;&#10;Description automatically generated with low confidence">
            <a:extLst>
              <a:ext uri="{FF2B5EF4-FFF2-40B4-BE49-F238E27FC236}">
                <a16:creationId xmlns:a16="http://schemas.microsoft.com/office/drawing/2014/main" id="{0741C8BE-BC0D-A8BB-A891-49A359638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822" y="-923276"/>
            <a:ext cx="4864100" cy="4864100"/>
          </a:xfrm>
          <a:prstGeom prst="rect">
            <a:avLst/>
          </a:prstGeom>
        </p:spPr>
      </p:pic>
      <p:pic>
        <p:nvPicPr>
          <p:cNvPr id="12" name="Picture 1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9B48E754-4ACB-69D6-F168-F438D5B52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7344" r="61625" b="76155"/>
          <a:stretch/>
        </p:blipFill>
        <p:spPr>
          <a:xfrm>
            <a:off x="5853539" y="2429636"/>
            <a:ext cx="1469247" cy="1200330"/>
          </a:xfrm>
          <a:prstGeom prst="rect">
            <a:avLst/>
          </a:prstGeom>
        </p:spPr>
      </p:pic>
      <p:pic>
        <p:nvPicPr>
          <p:cNvPr id="4" name="Picture 3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43584478-7E82-2904-23F0-8D9F678A32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5" t="7832" r="28814" b="75667"/>
          <a:stretch/>
        </p:blipFill>
        <p:spPr>
          <a:xfrm>
            <a:off x="383697" y="3322368"/>
            <a:ext cx="1810454" cy="1479086"/>
          </a:xfrm>
          <a:prstGeom prst="rect">
            <a:avLst/>
          </a:prstGeom>
        </p:spPr>
      </p:pic>
      <p:pic>
        <p:nvPicPr>
          <p:cNvPr id="5" name="Picture 4" descr="A picture containing red, carmine, darkness&#10;&#10;Description automatically generated">
            <a:extLst>
              <a:ext uri="{FF2B5EF4-FFF2-40B4-BE49-F238E27FC236}">
                <a16:creationId xmlns:a16="http://schemas.microsoft.com/office/drawing/2014/main" id="{83DFA3AE-CA75-16F8-379A-F04D3D830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11" y="2628067"/>
            <a:ext cx="2438632" cy="2575079"/>
          </a:xfrm>
          <a:prstGeom prst="rect">
            <a:avLst/>
          </a:prstGeom>
        </p:spPr>
      </p:pic>
      <p:pic>
        <p:nvPicPr>
          <p:cNvPr id="6" name="Picture 5" descr="A picture containing cartoon, graphics, graphic design, clipart&#10;&#10;Description automatically generated">
            <a:extLst>
              <a:ext uri="{FF2B5EF4-FFF2-40B4-BE49-F238E27FC236}">
                <a16:creationId xmlns:a16="http://schemas.microsoft.com/office/drawing/2014/main" id="{69BCFFBD-09E4-B672-06A2-9DD1C3587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3960" y="3743661"/>
            <a:ext cx="1204064" cy="2147850"/>
          </a:xfrm>
          <a:prstGeom prst="rect">
            <a:avLst/>
          </a:prstGeom>
        </p:spPr>
      </p:pic>
      <p:pic>
        <p:nvPicPr>
          <p:cNvPr id="8" name="Picture 7" descr="A yellow and white objec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57D8C3A-4F66-0FB1-1345-20585D75B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28" y="3445179"/>
            <a:ext cx="1681273" cy="2575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908471-92A9-46C8-5EA2-884A72BAC3E7}"/>
              </a:ext>
            </a:extLst>
          </p:cNvPr>
          <p:cNvSpPr txBox="1"/>
          <p:nvPr/>
        </p:nvSpPr>
        <p:spPr>
          <a:xfrm>
            <a:off x="467122" y="3717641"/>
            <a:ext cx="161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Wow! Mine’s up on </a:t>
            </a:r>
            <a:r>
              <a:rPr lang="en-US" sz="1200" dirty="0" err="1"/>
              <a:t>Schools.Beano.com</a:t>
            </a:r>
            <a:r>
              <a:rPr lang="en-US" sz="1200" dirty="0"/>
              <a:t> already!</a:t>
            </a:r>
          </a:p>
        </p:txBody>
      </p:sp>
      <p:pic>
        <p:nvPicPr>
          <p:cNvPr id="9" name="Picture 8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97016153-C0D3-B1E7-7EF4-5265B304C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5" t="7832" r="28814" b="75667"/>
          <a:stretch/>
        </p:blipFill>
        <p:spPr>
          <a:xfrm>
            <a:off x="1881892" y="2319675"/>
            <a:ext cx="1469247" cy="1200330"/>
          </a:xfrm>
          <a:prstGeom prst="rect">
            <a:avLst/>
          </a:prstGeom>
        </p:spPr>
      </p:pic>
      <p:pic>
        <p:nvPicPr>
          <p:cNvPr id="15" name="Picture 14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F885E3D9-B6AF-E6DA-8BF6-23D9D1E57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24489" r="61692" b="59010"/>
          <a:stretch/>
        </p:blipFill>
        <p:spPr>
          <a:xfrm>
            <a:off x="7031993" y="4356202"/>
            <a:ext cx="1469247" cy="1200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C75607-EF43-2F60-90C9-4E7FF74B0F0D}"/>
              </a:ext>
            </a:extLst>
          </p:cNvPr>
          <p:cNvSpPr txBox="1"/>
          <p:nvPr/>
        </p:nvSpPr>
        <p:spPr>
          <a:xfrm>
            <a:off x="1044754" y="5881758"/>
            <a:ext cx="7054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 done for spreading this important message,</a:t>
            </a:r>
            <a:b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Superheroes!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07809D-5017-88D8-462C-6B6CD924DCE6}"/>
              </a:ext>
            </a:extLst>
          </p:cNvPr>
          <p:cNvSpPr txBox="1"/>
          <p:nvPr/>
        </p:nvSpPr>
        <p:spPr>
          <a:xfrm>
            <a:off x="5905334" y="239504"/>
            <a:ext cx="138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Those are some really a-Peel-</a:t>
            </a:r>
            <a:r>
              <a:rPr lang="en-US" sz="1200" dirty="0" err="1"/>
              <a:t>ing</a:t>
            </a:r>
            <a:r>
              <a:rPr lang="en-US" sz="1200" dirty="0"/>
              <a:t> posters!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3B851-C61E-C650-0FC7-819C0AFD4E78}"/>
              </a:ext>
            </a:extLst>
          </p:cNvPr>
          <p:cNvSpPr txBox="1"/>
          <p:nvPr/>
        </p:nvSpPr>
        <p:spPr>
          <a:xfrm>
            <a:off x="7238743" y="4645509"/>
            <a:ext cx="105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I’m ready for my close-up, Ed!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81860-B450-81E4-CFEB-1850F10A5409}"/>
              </a:ext>
            </a:extLst>
          </p:cNvPr>
          <p:cNvSpPr txBox="1"/>
          <p:nvPr/>
        </p:nvSpPr>
        <p:spPr>
          <a:xfrm>
            <a:off x="1809466" y="2722371"/>
            <a:ext cx="1614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Be a winner…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9A0A7E-F569-B8AA-56F5-57E2E6E3BFCF}"/>
              </a:ext>
            </a:extLst>
          </p:cNvPr>
          <p:cNvSpPr txBox="1"/>
          <p:nvPr/>
        </p:nvSpPr>
        <p:spPr>
          <a:xfrm>
            <a:off x="6047111" y="2726947"/>
            <a:ext cx="1133041" cy="47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…don’t bin your dinner!</a:t>
            </a:r>
          </a:p>
        </p:txBody>
      </p:sp>
      <p:pic>
        <p:nvPicPr>
          <p:cNvPr id="19" name="Picture 18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B409535A-138F-D0B6-40D1-B9C70FFEC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7344" r="61625" b="76155"/>
          <a:stretch/>
        </p:blipFill>
        <p:spPr>
          <a:xfrm>
            <a:off x="5781538" y="6189"/>
            <a:ext cx="1469247" cy="12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4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8AE18F-E858-F095-440A-8DA22F634485}"/>
              </a:ext>
            </a:extLst>
          </p:cNvPr>
          <p:cNvSpPr txBox="1"/>
          <p:nvPr/>
        </p:nvSpPr>
        <p:spPr>
          <a:xfrm>
            <a:off x="1349828" y="1310660"/>
            <a:ext cx="64443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Why do monkeys like bananas?</a:t>
            </a:r>
          </a:p>
          <a:p>
            <a:pPr algn="ctr"/>
            <a:endParaRPr lang="en-US" sz="4400" dirty="0">
              <a:latin typeface="+mj-lt"/>
            </a:endParaRPr>
          </a:p>
          <a:p>
            <a:pPr algn="ctr"/>
            <a:r>
              <a:rPr lang="en-US" sz="4400" dirty="0">
                <a:latin typeface="+mj-lt"/>
              </a:rPr>
              <a:t>Because they have a-peel!</a:t>
            </a:r>
          </a:p>
        </p:txBody>
      </p:sp>
      <p:pic>
        <p:nvPicPr>
          <p:cNvPr id="5" name="Picture 4" descr="A picture containing art, drawing, illustration, graphics&#10;&#10;Description automatically generated">
            <a:extLst>
              <a:ext uri="{FF2B5EF4-FFF2-40B4-BE49-F238E27FC236}">
                <a16:creationId xmlns:a16="http://schemas.microsoft.com/office/drawing/2014/main" id="{26BF1C2C-90A5-0F4C-F185-18DDD88C1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9" y="3884602"/>
            <a:ext cx="2884714" cy="2884714"/>
          </a:xfrm>
          <a:prstGeom prst="rect">
            <a:avLst/>
          </a:prstGeom>
        </p:spPr>
      </p:pic>
      <p:pic>
        <p:nvPicPr>
          <p:cNvPr id="7" name="Picture 6" descr="A picture containing banana&#10;&#10;Description automatically generated">
            <a:extLst>
              <a:ext uri="{FF2B5EF4-FFF2-40B4-BE49-F238E27FC236}">
                <a16:creationId xmlns:a16="http://schemas.microsoft.com/office/drawing/2014/main" id="{701C647C-3E57-7DDF-B504-9F485BBE5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71" y="599703"/>
            <a:ext cx="1043079" cy="82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7D6766EC-299B-D719-7AA3-34980934E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45656" r="59676" b="37843"/>
          <a:stretch/>
        </p:blipFill>
        <p:spPr>
          <a:xfrm>
            <a:off x="4777640" y="4603738"/>
            <a:ext cx="1904753" cy="1556125"/>
          </a:xfrm>
          <a:prstGeom prst="rect">
            <a:avLst/>
          </a:prstGeom>
        </p:spPr>
      </p:pic>
      <p:pic>
        <p:nvPicPr>
          <p:cNvPr id="4" name="Picture 3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794264CD-5814-31A3-C349-1DB0AD924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7344" r="61625" b="76155"/>
          <a:stretch/>
        </p:blipFill>
        <p:spPr>
          <a:xfrm>
            <a:off x="7232775" y="4689662"/>
            <a:ext cx="885614" cy="723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FD48F2-22DC-300C-9878-7A9F6176F6E3}"/>
              </a:ext>
            </a:extLst>
          </p:cNvPr>
          <p:cNvSpPr txBox="1"/>
          <p:nvPr/>
        </p:nvSpPr>
        <p:spPr>
          <a:xfrm>
            <a:off x="456427" y="797077"/>
            <a:ext cx="8562109" cy="2260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Let’s try to keep a</a:t>
            </a:r>
            <a:b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Waste Diary</a:t>
            </a:r>
            <a:endParaRPr lang="en-GB" sz="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helpful to think about how much food we are throwing away and </a:t>
            </a:r>
            <a:r>
              <a:rPr lang="en-GB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 are throwing it away so that we can all be Food Superheroes and make some positive changes!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 who want to can share their diaries in our next lesson.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93AF9-3898-0D78-ADB5-E1B06CF04B74}"/>
              </a:ext>
            </a:extLst>
          </p:cNvPr>
          <p:cNvSpPr txBox="1"/>
          <p:nvPr/>
        </p:nvSpPr>
        <p:spPr>
          <a:xfrm>
            <a:off x="1196236" y="3190994"/>
            <a:ext cx="7082491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try to record: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All meals and snacks – what types of food we are throwing away?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Did we take too much? Was it past its use-by date?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8F4CEB-F9F4-49FB-E02B-A8684BC12BF2}"/>
              </a:ext>
            </a:extLst>
          </p:cNvPr>
          <p:cNvSpPr txBox="1"/>
          <p:nvPr/>
        </p:nvSpPr>
        <p:spPr>
          <a:xfrm>
            <a:off x="4995540" y="4766432"/>
            <a:ext cx="1391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Or maybe someone’s cooking is just really bad?</a:t>
            </a:r>
          </a:p>
        </p:txBody>
      </p:sp>
      <p:pic>
        <p:nvPicPr>
          <p:cNvPr id="10" name="Picture 9" descr="A picture containing sketch, drawing, child art, art&#10;&#10;Description automatically generated">
            <a:extLst>
              <a:ext uri="{FF2B5EF4-FFF2-40B4-BE49-F238E27FC236}">
                <a16:creationId xmlns:a16="http://schemas.microsoft.com/office/drawing/2014/main" id="{1EFCADE0-8AFF-8A05-D812-4D608C9C9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31" y="5335560"/>
            <a:ext cx="1999889" cy="1785948"/>
          </a:xfrm>
          <a:prstGeom prst="rect">
            <a:avLst/>
          </a:prstGeom>
        </p:spPr>
      </p:pic>
      <p:pic>
        <p:nvPicPr>
          <p:cNvPr id="8" name="Picture 7" descr="A picture containing drawing, cartoon, art, illustration&#10;&#10;Description automatically generated">
            <a:extLst>
              <a:ext uri="{FF2B5EF4-FFF2-40B4-BE49-F238E27FC236}">
                <a16:creationId xmlns:a16="http://schemas.microsoft.com/office/drawing/2014/main" id="{763D598D-3B1E-DDD4-E938-B76F4CB70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83" y="6129879"/>
            <a:ext cx="1126910" cy="9458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9B32C0-BAB3-45D6-5060-37613654F95C}"/>
              </a:ext>
            </a:extLst>
          </p:cNvPr>
          <p:cNvSpPr txBox="1"/>
          <p:nvPr/>
        </p:nvSpPr>
        <p:spPr>
          <a:xfrm>
            <a:off x="7362833" y="4833303"/>
            <a:ext cx="99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Aww…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2A2AC3-85D1-93D7-9DEF-5252D82BE7D6}"/>
              </a:ext>
            </a:extLst>
          </p:cNvPr>
          <p:cNvSpPr txBox="1"/>
          <p:nvPr/>
        </p:nvSpPr>
        <p:spPr>
          <a:xfrm>
            <a:off x="2438781" y="228137"/>
            <a:ext cx="459740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DK Hobgoblin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- At Home -</a:t>
            </a:r>
          </a:p>
        </p:txBody>
      </p:sp>
      <p:pic>
        <p:nvPicPr>
          <p:cNvPr id="20" name="Picture 19" descr="A checklist with text on it&#10;&#10;Description automatically generated">
            <a:extLst>
              <a:ext uri="{FF2B5EF4-FFF2-40B4-BE49-F238E27FC236}">
                <a16:creationId xmlns:a16="http://schemas.microsoft.com/office/drawing/2014/main" id="{9D6BA396-6435-1D5A-40F0-08E29104F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130">
            <a:off x="440686" y="4420589"/>
            <a:ext cx="1525244" cy="2168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aper with text and pictures&#10;&#10;Description automatically generated">
            <a:extLst>
              <a:ext uri="{FF2B5EF4-FFF2-40B4-BE49-F238E27FC236}">
                <a16:creationId xmlns:a16="http://schemas.microsoft.com/office/drawing/2014/main" id="{9A6628BC-8B20-FC76-332A-6DA05E233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753">
            <a:off x="908747" y="4445706"/>
            <a:ext cx="1525244" cy="2168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30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6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71D815-C6EE-AD1B-15E9-343C5A355573}"/>
              </a:ext>
            </a:extLst>
          </p:cNvPr>
          <p:cNvSpPr txBox="1"/>
          <p:nvPr/>
        </p:nvSpPr>
        <p:spPr>
          <a:xfrm>
            <a:off x="3836498" y="1171937"/>
            <a:ext cx="5008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The finest of fruits is in danger… and I, BANANAMAN, </a:t>
            </a:r>
            <a:r>
              <a:rPr lang="en-US" sz="2400" dirty="0" err="1">
                <a:latin typeface="+mj-lt"/>
              </a:rPr>
              <a:t>Beanotown’s</a:t>
            </a:r>
            <a:r>
              <a:rPr lang="en-US" sz="2400" dirty="0">
                <a:latin typeface="+mj-lt"/>
              </a:rPr>
              <a:t> best fruit-based superhero, am on a mission to save them… from the BIN!</a:t>
            </a:r>
          </a:p>
        </p:txBody>
      </p:sp>
      <p:pic>
        <p:nvPicPr>
          <p:cNvPr id="4" name="Picture 3" descr="A picture containing cartoon, clipart, illustration, drawing&#10;&#10;Description automatically generated">
            <a:extLst>
              <a:ext uri="{FF2B5EF4-FFF2-40B4-BE49-F238E27FC236}">
                <a16:creationId xmlns:a16="http://schemas.microsoft.com/office/drawing/2014/main" id="{B202EA0A-56C1-4645-957F-19608380D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9" y="1890040"/>
            <a:ext cx="4626429" cy="4626429"/>
          </a:xfrm>
          <a:prstGeom prst="rect">
            <a:avLst/>
          </a:prstGeom>
        </p:spPr>
      </p:pic>
      <p:pic>
        <p:nvPicPr>
          <p:cNvPr id="10" name="Picture 9" descr="A trash can with a banana peel&#10;&#10;Description automatically generated with low confidence">
            <a:extLst>
              <a:ext uri="{FF2B5EF4-FFF2-40B4-BE49-F238E27FC236}">
                <a16:creationId xmlns:a16="http://schemas.microsoft.com/office/drawing/2014/main" id="{BD724AA7-CBE8-9DCD-8D23-D060F6903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80" y="3969441"/>
            <a:ext cx="1958855" cy="2118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5BA402-4DB0-C936-A784-98E2660AB868}"/>
              </a:ext>
            </a:extLst>
          </p:cNvPr>
          <p:cNvSpPr txBox="1"/>
          <p:nvPr/>
        </p:nvSpPr>
        <p:spPr>
          <a:xfrm>
            <a:off x="4041160" y="3032353"/>
            <a:ext cx="45988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Will you join me in my noble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(and possibly stinky) quest?</a:t>
            </a:r>
          </a:p>
        </p:txBody>
      </p:sp>
    </p:spTree>
    <p:extLst>
      <p:ext uri="{BB962C8B-B14F-4D97-AF65-F5344CB8AC3E}">
        <p14:creationId xmlns:p14="http://schemas.microsoft.com/office/powerpoint/2010/main" val="40594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98E34C72-AB3E-CB92-46A5-1CC6890EA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t="7552" r="61218" b="77145"/>
          <a:stretch/>
        </p:blipFill>
        <p:spPr>
          <a:xfrm>
            <a:off x="1667172" y="4114800"/>
            <a:ext cx="1771040" cy="134179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E26AF76-32EC-5A76-0554-98A204AA3C40}"/>
              </a:ext>
            </a:extLst>
          </p:cNvPr>
          <p:cNvSpPr txBox="1">
            <a:spLocks/>
          </p:cNvSpPr>
          <p:nvPr/>
        </p:nvSpPr>
        <p:spPr>
          <a:xfrm>
            <a:off x="787155" y="839340"/>
            <a:ext cx="7892084" cy="2670046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In the UK, we throw away</a:t>
            </a:r>
          </a:p>
          <a:p>
            <a:r>
              <a:rPr lang="en-US" sz="10700" b="1" dirty="0"/>
              <a:t>920,000</a:t>
            </a:r>
          </a:p>
          <a:p>
            <a:r>
              <a:rPr lang="en-US" b="1" dirty="0"/>
              <a:t>whole bananas every day!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034AE-225D-6ED1-1239-4270A5E24127}"/>
              </a:ext>
            </a:extLst>
          </p:cNvPr>
          <p:cNvSpPr txBox="1"/>
          <p:nvPr/>
        </p:nvSpPr>
        <p:spPr>
          <a:xfrm>
            <a:off x="2004729" y="4345142"/>
            <a:ext cx="1176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But it’s not just bananas, </a:t>
            </a:r>
            <a:r>
              <a:rPr lang="en-US" sz="1400" dirty="0" err="1"/>
              <a:t>Bananaman</a:t>
            </a:r>
            <a:r>
              <a:rPr lang="en-US" sz="1400" dirty="0"/>
              <a:t>!</a:t>
            </a:r>
          </a:p>
        </p:txBody>
      </p:sp>
      <p:pic>
        <p:nvPicPr>
          <p:cNvPr id="5" name="Picture 4" descr="A picture containing drawing, illustration, cartoon, clipart&#10;&#10;Description automatically generated">
            <a:extLst>
              <a:ext uri="{FF2B5EF4-FFF2-40B4-BE49-F238E27FC236}">
                <a16:creationId xmlns:a16="http://schemas.microsoft.com/office/drawing/2014/main" id="{468F9DD5-E6A1-1A0B-CE68-96490E93C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25" y="3586357"/>
            <a:ext cx="3147299" cy="3147299"/>
          </a:xfrm>
          <a:prstGeom prst="rect">
            <a:avLst/>
          </a:prstGeom>
        </p:spPr>
      </p:pic>
      <p:pic>
        <p:nvPicPr>
          <p:cNvPr id="9" name="Picture 8" descr="A red rectangular object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5BEA623-F5B9-5733-C7EE-E6B5642CC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2187" y="4499084"/>
            <a:ext cx="1630799" cy="2071286"/>
          </a:xfrm>
          <a:prstGeom prst="rect">
            <a:avLst/>
          </a:prstGeom>
        </p:spPr>
      </p:pic>
      <p:pic>
        <p:nvPicPr>
          <p:cNvPr id="12" name="Picture 11" descr="A yellow banana drawn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D081CA4-42EB-C377-7554-BEA3DF86F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34" y="3694746"/>
            <a:ext cx="815931" cy="8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8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5C664170-3346-224A-FA01-799CD8621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t="7552" r="61218" b="77145"/>
          <a:stretch/>
        </p:blipFill>
        <p:spPr>
          <a:xfrm>
            <a:off x="6560032" y="2542550"/>
            <a:ext cx="2402268" cy="1820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540A22-51D0-36B5-560A-821895934C51}"/>
              </a:ext>
            </a:extLst>
          </p:cNvPr>
          <p:cNvSpPr txBox="1">
            <a:spLocks/>
          </p:cNvSpPr>
          <p:nvPr/>
        </p:nvSpPr>
        <p:spPr>
          <a:xfrm>
            <a:off x="1073011" y="1124910"/>
            <a:ext cx="7137692" cy="148585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Each year, about </a:t>
            </a:r>
            <a:r>
              <a:rPr lang="en-US" sz="4000" b="1" dirty="0">
                <a:solidFill>
                  <a:srgbClr val="FF0000"/>
                </a:solidFill>
              </a:rPr>
              <a:t>one third </a:t>
            </a:r>
            <a:r>
              <a:rPr lang="en-US" sz="4000" b="1" dirty="0"/>
              <a:t>of all food produced for human consumption </a:t>
            </a:r>
            <a:r>
              <a:rPr lang="en-US" sz="4000" b="1" dirty="0">
                <a:solidFill>
                  <a:srgbClr val="FF0000"/>
                </a:solidFill>
              </a:rPr>
              <a:t>in the world</a:t>
            </a:r>
            <a:r>
              <a:rPr lang="en-US" sz="4000" b="1" dirty="0"/>
              <a:t> is lost or wasted.</a:t>
            </a:r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BD690-25BB-94B1-6847-91A9786F688E}"/>
              </a:ext>
            </a:extLst>
          </p:cNvPr>
          <p:cNvSpPr txBox="1"/>
          <p:nvPr/>
        </p:nvSpPr>
        <p:spPr>
          <a:xfrm>
            <a:off x="6847512" y="2978474"/>
            <a:ext cx="201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That’s like buying three bags of shopping and chucking one straight in the bin! Utterly bananas!</a:t>
            </a:r>
          </a:p>
        </p:txBody>
      </p:sp>
      <p:pic>
        <p:nvPicPr>
          <p:cNvPr id="5" name="Picture 4" descr="A drawing of a bird&#10;&#10;Description automatically generated with low confidence">
            <a:extLst>
              <a:ext uri="{FF2B5EF4-FFF2-40B4-BE49-F238E27FC236}">
                <a16:creationId xmlns:a16="http://schemas.microsoft.com/office/drawing/2014/main" id="{A9F64172-C158-1F91-F547-940E0FAF1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1857" y="3626738"/>
            <a:ext cx="3836350" cy="2904087"/>
          </a:xfrm>
          <a:prstGeom prst="rect">
            <a:avLst/>
          </a:prstGeom>
        </p:spPr>
      </p:pic>
      <p:pic>
        <p:nvPicPr>
          <p:cNvPr id="11" name="Picture 10" descr="A trash can with a banana peel&#10;&#10;Description automatically generated with low confidence">
            <a:extLst>
              <a:ext uri="{FF2B5EF4-FFF2-40B4-BE49-F238E27FC236}">
                <a16:creationId xmlns:a16="http://schemas.microsoft.com/office/drawing/2014/main" id="{3B18364A-8C06-3DE8-D79A-8D944EF83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53" y="2299656"/>
            <a:ext cx="1682768" cy="1820033"/>
          </a:xfrm>
          <a:prstGeom prst="rect">
            <a:avLst/>
          </a:prstGeom>
        </p:spPr>
      </p:pic>
      <p:pic>
        <p:nvPicPr>
          <p:cNvPr id="7" name="Picture 6" descr="A picture containing clipart, emoticon, smiley, graphics&#10;&#10;Description automatically generated">
            <a:extLst>
              <a:ext uri="{FF2B5EF4-FFF2-40B4-BE49-F238E27FC236}">
                <a16:creationId xmlns:a16="http://schemas.microsoft.com/office/drawing/2014/main" id="{499E010F-D1A9-8474-59C9-8FCD73C6F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93" y="3452566"/>
            <a:ext cx="2947307" cy="19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7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C5C354B7-8407-232E-1E3E-B99C8A4F2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45723" r="59061" b="38974"/>
          <a:stretch/>
        </p:blipFill>
        <p:spPr>
          <a:xfrm>
            <a:off x="6986053" y="1034797"/>
            <a:ext cx="2011372" cy="1523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886C3C-8B5B-2AA3-94FF-3BD997C006A2}"/>
              </a:ext>
            </a:extLst>
          </p:cNvPr>
          <p:cNvSpPr txBox="1"/>
          <p:nvPr/>
        </p:nvSpPr>
        <p:spPr>
          <a:xfrm>
            <a:off x="1963269" y="810511"/>
            <a:ext cx="5217461" cy="14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’Food Waste’</a:t>
            </a:r>
            <a:b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any food that is not eaten.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(including things like shells and skins!)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D82C67-1447-0213-D710-50A1B663116B}"/>
              </a:ext>
            </a:extLst>
          </p:cNvPr>
          <p:cNvSpPr txBox="1"/>
          <p:nvPr/>
        </p:nvSpPr>
        <p:spPr>
          <a:xfrm>
            <a:off x="2577591" y="2724930"/>
            <a:ext cx="39888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Globally, m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 of the food we throw away ends up in 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landfill</a:t>
            </a:r>
            <a:b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(places where rubbish is kept – usually big holes dug in the ground).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4659B9-441D-ECED-F206-CA22E3B7300F}"/>
              </a:ext>
            </a:extLst>
          </p:cNvPr>
          <p:cNvSpPr txBox="1"/>
          <p:nvPr/>
        </p:nvSpPr>
        <p:spPr>
          <a:xfrm>
            <a:off x="2906642" y="4315800"/>
            <a:ext cx="3330714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food rots it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releases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gases that are warming up our planet and making it harder for animals, plants and humans to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 on it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43B9A6-96ED-6B69-970C-15BE1785D32E}"/>
              </a:ext>
            </a:extLst>
          </p:cNvPr>
          <p:cNvSpPr txBox="1"/>
          <p:nvPr/>
        </p:nvSpPr>
        <p:spPr>
          <a:xfrm>
            <a:off x="7156716" y="1336542"/>
            <a:ext cx="1545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This stinks… and sounds really bad for the environment.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B30B44-D794-A91E-6DC4-EB44F75ADC5C}"/>
              </a:ext>
            </a:extLst>
          </p:cNvPr>
          <p:cNvGrpSpPr/>
          <p:nvPr/>
        </p:nvGrpSpPr>
        <p:grpSpPr>
          <a:xfrm rot="20773789">
            <a:off x="562633" y="3438748"/>
            <a:ext cx="1557145" cy="2566342"/>
            <a:chOff x="7486348" y="2973841"/>
            <a:chExt cx="1557145" cy="2566342"/>
          </a:xfrm>
        </p:grpSpPr>
        <p:pic>
          <p:nvPicPr>
            <p:cNvPr id="17" name="Picture 16" descr="A drawing of a truck with smoke coming out of it&#10;&#10;Description automatically generated with medium confidence">
              <a:extLst>
                <a:ext uri="{FF2B5EF4-FFF2-40B4-BE49-F238E27FC236}">
                  <a16:creationId xmlns:a16="http://schemas.microsoft.com/office/drawing/2014/main" id="{12D96832-94E1-3309-A223-9790673CB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28" b="46491"/>
            <a:stretch/>
          </p:blipFill>
          <p:spPr>
            <a:xfrm rot="21185264">
              <a:off x="7938607" y="2973841"/>
              <a:ext cx="1104886" cy="1736988"/>
            </a:xfrm>
            <a:prstGeom prst="rect">
              <a:avLst/>
            </a:prstGeom>
          </p:spPr>
        </p:pic>
        <p:pic>
          <p:nvPicPr>
            <p:cNvPr id="15" name="Picture 14" descr="A drawing of a face&#10;&#10;Description automatically generated with low confidence">
              <a:extLst>
                <a:ext uri="{FF2B5EF4-FFF2-40B4-BE49-F238E27FC236}">
                  <a16:creationId xmlns:a16="http://schemas.microsoft.com/office/drawing/2014/main" id="{88573587-425E-3F05-A362-5C2958FDC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1052" flipH="1">
              <a:off x="7486348" y="3474924"/>
              <a:ext cx="703501" cy="2065259"/>
            </a:xfrm>
            <a:prstGeom prst="rect">
              <a:avLst/>
            </a:prstGeom>
          </p:spPr>
        </p:pic>
      </p:grpSp>
      <p:pic>
        <p:nvPicPr>
          <p:cNvPr id="4" name="Picture 3" descr="A picture containing cartoon, drawing, art, illustration&#10;&#10;Description automatically generated">
            <a:extLst>
              <a:ext uri="{FF2B5EF4-FFF2-40B4-BE49-F238E27FC236}">
                <a16:creationId xmlns:a16="http://schemas.microsoft.com/office/drawing/2014/main" id="{F2DAB427-EA42-45E5-1227-C270F9566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64" y="2458135"/>
            <a:ext cx="3695396" cy="36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6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B1985A58-DD8B-600B-9C01-FB7426E134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45723" r="59061" b="38974"/>
          <a:stretch/>
        </p:blipFill>
        <p:spPr>
          <a:xfrm>
            <a:off x="400111" y="3167743"/>
            <a:ext cx="1609929" cy="1219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298F90-6C80-11F6-12A3-437BD2B5E6D9}"/>
              </a:ext>
            </a:extLst>
          </p:cNvPr>
          <p:cNvSpPr txBox="1"/>
          <p:nvPr/>
        </p:nvSpPr>
        <p:spPr>
          <a:xfrm>
            <a:off x="6008576" y="2097075"/>
            <a:ext cx="2984368" cy="283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requires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area almost the size of Wales to produce all the food and drink currently wasted in the UK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cartoon, clipart, graphics, graphic design&#10;&#10;Description automatically generated">
            <a:extLst>
              <a:ext uri="{FF2B5EF4-FFF2-40B4-BE49-F238E27FC236}">
                <a16:creationId xmlns:a16="http://schemas.microsoft.com/office/drawing/2014/main" id="{DF8A1669-09D2-4572-6718-DC7CC9C10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910" y="4549757"/>
            <a:ext cx="1041962" cy="2021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A44A94-528B-4A76-5267-4188BA6B2D82}"/>
              </a:ext>
            </a:extLst>
          </p:cNvPr>
          <p:cNvSpPr txBox="1"/>
          <p:nvPr/>
        </p:nvSpPr>
        <p:spPr>
          <a:xfrm>
            <a:off x="460144" y="3494315"/>
            <a:ext cx="137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That’s a </a:t>
            </a:r>
            <a:r>
              <a:rPr lang="en-US" sz="1200" dirty="0" err="1"/>
              <a:t>whal-ey</a:t>
            </a:r>
            <a:r>
              <a:rPr lang="en-US" sz="1200" dirty="0"/>
              <a:t> big problem!</a:t>
            </a:r>
          </a:p>
        </p:txBody>
      </p:sp>
      <p:pic>
        <p:nvPicPr>
          <p:cNvPr id="9" name="Picture 8" descr="A picture containing graphics, illustration, clipart, art&#10;&#10;Description automatically generated">
            <a:extLst>
              <a:ext uri="{FF2B5EF4-FFF2-40B4-BE49-F238E27FC236}">
                <a16:creationId xmlns:a16="http://schemas.microsoft.com/office/drawing/2014/main" id="{EE32B9F9-89CB-89E8-BE88-EF3824634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5" y="491057"/>
            <a:ext cx="3733800" cy="4800600"/>
          </a:xfrm>
          <a:prstGeom prst="rect">
            <a:avLst/>
          </a:prstGeom>
        </p:spPr>
      </p:pic>
      <p:pic>
        <p:nvPicPr>
          <p:cNvPr id="11" name="Picture 10" descr="A blue whale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BF1F6FC0-67B6-0629-3BE7-EB4C99BF0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36" y="5291657"/>
            <a:ext cx="1787758" cy="1041146"/>
          </a:xfrm>
          <a:prstGeom prst="rect">
            <a:avLst/>
          </a:prstGeom>
        </p:spPr>
      </p:pic>
      <p:pic>
        <p:nvPicPr>
          <p:cNvPr id="12" name="Picture 11" descr="A blue whale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D5BE6CE5-2A7C-B202-755D-B002C7CB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8090" y="1037058"/>
            <a:ext cx="1240971" cy="670659"/>
          </a:xfrm>
          <a:prstGeom prst="rect">
            <a:avLst/>
          </a:prstGeom>
        </p:spPr>
      </p:pic>
      <p:pic>
        <p:nvPicPr>
          <p:cNvPr id="5" name="Picture 4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F205BAB4-604B-060B-6F89-67312D240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t="7552" r="61218" b="77145"/>
          <a:stretch/>
        </p:blipFill>
        <p:spPr>
          <a:xfrm>
            <a:off x="6629061" y="230209"/>
            <a:ext cx="1914655" cy="1450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20DDFD-47D7-51F7-B6E5-E84DC18B323E}"/>
              </a:ext>
            </a:extLst>
          </p:cNvPr>
          <p:cNvSpPr txBox="1"/>
          <p:nvPr/>
        </p:nvSpPr>
        <p:spPr>
          <a:xfrm>
            <a:off x="6869225" y="447678"/>
            <a:ext cx="1576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Where are whales weighed?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At the whale-weigh station!</a:t>
            </a:r>
          </a:p>
        </p:txBody>
      </p:sp>
    </p:spTree>
    <p:extLst>
      <p:ext uri="{BB962C8B-B14F-4D97-AF65-F5344CB8AC3E}">
        <p14:creationId xmlns:p14="http://schemas.microsoft.com/office/powerpoint/2010/main" val="300418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5F287F-76B5-F83D-4F02-29642E0CC539}"/>
              </a:ext>
            </a:extLst>
          </p:cNvPr>
          <p:cNvSpPr txBox="1"/>
          <p:nvPr/>
        </p:nvSpPr>
        <p:spPr>
          <a:xfrm>
            <a:off x="1049329" y="1278396"/>
            <a:ext cx="7822788" cy="2582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throw away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6.6 million tonnes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household food waste a year in the UK.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is food that could have been eaten and is worth approximately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£14 billion </a:t>
            </a:r>
          </a:p>
        </p:txBody>
      </p:sp>
      <p:pic>
        <p:nvPicPr>
          <p:cNvPr id="12" name="Picture 11" descr="A picture containing screenshot, graphics, art, design&#10;&#10;Description automatically generated">
            <a:extLst>
              <a:ext uri="{FF2B5EF4-FFF2-40B4-BE49-F238E27FC236}">
                <a16:creationId xmlns:a16="http://schemas.microsoft.com/office/drawing/2014/main" id="{BBDB7CAA-2BCC-075A-DF8C-D13EF687E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80" y="4084975"/>
            <a:ext cx="1274918" cy="242766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6E5E20-9BD7-5292-2329-88D5776EB97E}"/>
              </a:ext>
            </a:extLst>
          </p:cNvPr>
          <p:cNvSpPr txBox="1"/>
          <p:nvPr/>
        </p:nvSpPr>
        <p:spPr>
          <a:xfrm>
            <a:off x="3429579" y="4084975"/>
            <a:ext cx="3062287" cy="195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That’s roughly £14 a week or £60 a month for an average family with children.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you do with that money?!</a:t>
            </a:r>
          </a:p>
        </p:txBody>
      </p:sp>
      <p:pic>
        <p:nvPicPr>
          <p:cNvPr id="5" name="Picture 4" descr="A trash can with a banana peel&#10;&#10;Description automatically generated with low confidence">
            <a:extLst>
              <a:ext uri="{FF2B5EF4-FFF2-40B4-BE49-F238E27FC236}">
                <a16:creationId xmlns:a16="http://schemas.microsoft.com/office/drawing/2014/main" id="{74DD1C45-BAC0-B17E-1F02-A3996D8D7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8" y="4669587"/>
            <a:ext cx="1682768" cy="1820033"/>
          </a:xfrm>
          <a:prstGeom prst="rect">
            <a:avLst/>
          </a:prstGeom>
        </p:spPr>
      </p:pic>
      <p:pic>
        <p:nvPicPr>
          <p:cNvPr id="6" name="Picture 5" descr="A picture containing art, halloween, silhouette&#10;&#10;Description automatically generated">
            <a:extLst>
              <a:ext uri="{FF2B5EF4-FFF2-40B4-BE49-F238E27FC236}">
                <a16:creationId xmlns:a16="http://schemas.microsoft.com/office/drawing/2014/main" id="{DB5BC502-F1DA-570F-EE4E-87AEED548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866" y="5635496"/>
            <a:ext cx="561463" cy="79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9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2E28C3E1-565E-CF1E-9D75-04069C4E2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4" t="24300" r="28945" b="60397"/>
          <a:stretch/>
        </p:blipFill>
        <p:spPr>
          <a:xfrm>
            <a:off x="4991099" y="5169147"/>
            <a:ext cx="2028285" cy="15366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CCF9B-D945-AB2F-30D8-DDF5406E2B06}"/>
              </a:ext>
            </a:extLst>
          </p:cNvPr>
          <p:cNvSpPr txBox="1"/>
          <p:nvPr/>
        </p:nvSpPr>
        <p:spPr>
          <a:xfrm>
            <a:off x="2058463" y="486367"/>
            <a:ext cx="6528153" cy="1915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even worse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throwing food away means all the natural resources that went in to growing, transporting, packaging and selling the food is wasted too!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B0E39-B51F-A0BF-484A-90FAF01BCFDB}"/>
              </a:ext>
            </a:extLst>
          </p:cNvPr>
          <p:cNvSpPr txBox="1"/>
          <p:nvPr/>
        </p:nvSpPr>
        <p:spPr>
          <a:xfrm>
            <a:off x="5108287" y="5725302"/>
            <a:ext cx="1821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Ooh, ooh! Can you guess which food I chose for you to look at?!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023C2-2DDD-5DF9-9724-89A034D031BF}"/>
              </a:ext>
            </a:extLst>
          </p:cNvPr>
          <p:cNvSpPr txBox="1"/>
          <p:nvPr/>
        </p:nvSpPr>
        <p:spPr>
          <a:xfrm>
            <a:off x="638177" y="3648920"/>
            <a:ext cx="6191250" cy="1915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Look at the cards on your tables. In your group, try to put them in order to show the effort that goes into producing the food we eat. </a:t>
            </a:r>
          </a:p>
        </p:txBody>
      </p:sp>
      <p:pic>
        <p:nvPicPr>
          <p:cNvPr id="4" name="Picture 3" descr="A picture containing cartoon, clipart, drawing, graphics&#10;&#10;Description automatically generated">
            <a:extLst>
              <a:ext uri="{FF2B5EF4-FFF2-40B4-BE49-F238E27FC236}">
                <a16:creationId xmlns:a16="http://schemas.microsoft.com/office/drawing/2014/main" id="{9650C81A-F2C7-8004-7459-E1E2103E7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4823">
            <a:off x="6769552" y="2805879"/>
            <a:ext cx="3472543" cy="3472543"/>
          </a:xfrm>
          <a:prstGeom prst="rect">
            <a:avLst/>
          </a:prstGeom>
        </p:spPr>
      </p:pic>
      <p:pic>
        <p:nvPicPr>
          <p:cNvPr id="8" name="Picture 7" descr="A picture containing screenshot, wheel, street&#10;&#10;Description automatically generated">
            <a:extLst>
              <a:ext uri="{FF2B5EF4-FFF2-40B4-BE49-F238E27FC236}">
                <a16:creationId xmlns:a16="http://schemas.microsoft.com/office/drawing/2014/main" id="{28E614D8-51FB-4748-5A33-E81F6AA59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20" y="2064793"/>
            <a:ext cx="2761897" cy="15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 Paper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3324</TotalTime>
  <Words>964</Words>
  <PresentationFormat>On-screen Show (4:3)</PresentationFormat>
  <Paragraphs>88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DK Hobgoblin</vt:lpstr>
      <vt:lpstr>Arial</vt:lpstr>
      <vt:lpstr>Calibri</vt:lpstr>
      <vt:lpstr>Calibri Light</vt:lpstr>
      <vt:lpstr>Helvetica</vt:lpstr>
      <vt:lpstr>1_Office Theme</vt:lpstr>
      <vt:lpstr>White Paper Master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/>
  <cp:keywords/>
  <dc:description/>
  <dcterms:created xsi:type="dcterms:W3CDTF">2018-12-03T09:26:51Z</dcterms:created>
  <dcterms:modified xsi:type="dcterms:W3CDTF">2023-07-07T08:10:36Z</dcterms:modified>
  <cp:category/>
</cp:coreProperties>
</file>